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Nanum Gothic"/>
      <p:regular r:id="rId20"/>
      <p:bold r:id="rId21"/>
    </p:embeddedFont>
    <p:embeddedFont>
      <p:font typeface="NanumGothic ExtraBold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anumGothic-regular.fntdata"/><Relationship Id="rId11" Type="http://schemas.openxmlformats.org/officeDocument/2006/relationships/slide" Target="slides/slide6.xml"/><Relationship Id="rId22" Type="http://schemas.openxmlformats.org/officeDocument/2006/relationships/font" Target="fonts/NanumGothicExtraBold-bold.fntdata"/><Relationship Id="rId10" Type="http://schemas.openxmlformats.org/officeDocument/2006/relationships/slide" Target="slides/slide5.xml"/><Relationship Id="rId21" Type="http://schemas.openxmlformats.org/officeDocument/2006/relationships/font" Target="fonts/NanumGothic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214ae7669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214ae7669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일단 data를 가져오는 코드입니다. 이미지를 다룰 때 사용하는 openCV모듈을 사용하였고 imread, resize 메서드를 사용하여 이미지를 읽고 150X150사이즈로 축소시켜 준비하였습니다.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14ae7669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214ae7669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픽셀값이 0~255값을 가져서 255로 나눠 normalization 해줬습니다. 데이터의 불균형과 오버피팅을 막기위해 데이터 확대를 해주었는데, ImageDataGenerator 클래스를 사용하여 이미지 데이터를 회전시키고, 줌시키고 비율을 바꾸고 하는 등으로 샘플 수를 확장시켜주었습니다.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14ae7669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14ae7669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다음은 CNN model을 만드는 과정입니다.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14ae76695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14ae76695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다음은 CNN model을 만드는 과정입니다.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20bf266ab9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120bf266ab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3월 28일 스터디는 코로나 데이터 시각화 ai 경진대회의 세 코드를 가지고 스터디하였습니다.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0bf266ab9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120bf266ab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3월 28일 스터디는 중요하게 본 부분만 간단히 말씀드리겠습니다. 코로나 데이터를 시각화하는 코드들이었는데 거기서 중요하게 본 것이 follium 라이브러리입니다. follium 라이브러리는 장소의 위치좌표정보를 이용해 시각화하는 방법입니다. 확진자의 지역의 위도와 경도를 marker로 나타내었고 markercluster를 임포트 하여서 지도를 확대 축소하는거에 맞춰 각 클러스터로 간략하게 한눈에 확인할 수 있게 해주었습니다. 그래서 경기도, 경상도에서 많은 확진자가 나온것을 확인할 수 있습니다.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0bf266ab9_0_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120bf266ab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상우님 코드에서도 folium 라이브러리가 쓰였는데 이 코드는 가장 많이 돌아다닌 5명의 확진자의 동선을 분석하였고 이를 PolyLine메소드로 나타내었습니다. 확진자 주요 발생도시와 일맥상통하는 결과가 나왔는데, 신천자를 포함했을때 대구와 경북지역의 비중이 크고 신천지를 제거하면 천안시와 구미시가 비중이 큰 도시로 나타났습니다.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20bf266ab9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g120bf266ab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그 외로 코로나 데이터뿐만 아니라 20대 확진자가 많은 이유를 보기위해 서울시 유동인구 데이터를 쓰고, 검색 트랜드를 보기 위한 코로나 관련 용어 검색 횟수 데이터를 사용하여 분석하고 주장을 뒷받침하는 코드들을 살펴볼 수 있었습니다.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다음 4월4일 스터디는 chest X-Ray image 데이터로 폐 이미지 사진을 보고 폐렴인지 정상인지 분류하는 모델을 딥러닝으로 구현한 코드들을 보았습니다.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일단 데이터는 </a:t>
            </a:r>
            <a:r>
              <a:rPr lang="ko"/>
              <a:t>5,863개의 X-Ray 이미지(JPEG)로 train, test, validation 각각 2개의 카테고리(폐렴/정상)로 존재합니다.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214ae7669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214ae7669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keras를 사용하였다. Keras work flow는 다음과같습니다.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5" Type="http://schemas.openxmlformats.org/officeDocument/2006/relationships/image" Target="../media/image1.png"/><Relationship Id="rId6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0.png"/><Relationship Id="rId5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9.jp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7240800" cy="15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ko" sz="25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CUAI 스터디 캐글 데이콘 우수 노트북 분석 – 4팀</a:t>
            </a:r>
            <a:endParaRPr b="1" i="0" sz="25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19264B"/>
                </a:solidFill>
                <a:latin typeface="Arial"/>
                <a:ea typeface="Arial"/>
                <a:cs typeface="Arial"/>
                <a:sym typeface="Arial"/>
              </a:rPr>
              <a:t>2022.0</a:t>
            </a:r>
            <a:r>
              <a:rPr lang="ko">
                <a:solidFill>
                  <a:srgbClr val="19264B"/>
                </a:solidFill>
              </a:rPr>
              <a:t>4.05</a:t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26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100" u="none" cap="none" strike="noStrike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발표자 : </a:t>
            </a:r>
            <a:r>
              <a:rPr lang="ko" sz="110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최서희</a:t>
            </a:r>
            <a:endParaRPr b="0" i="0" sz="1100" u="none" cap="none" strike="noStrike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050" y="400200"/>
            <a:ext cx="7732949" cy="3353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1050" y="3975050"/>
            <a:ext cx="87630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2"/>
          <p:cNvSpPr txBox="1"/>
          <p:nvPr/>
        </p:nvSpPr>
        <p:spPr>
          <a:xfrm>
            <a:off x="1332625" y="7620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</a:rPr>
              <a:t>1. Load the Data</a:t>
            </a:r>
            <a:endParaRPr b="1" sz="1500"/>
          </a:p>
        </p:txBody>
      </p:sp>
      <p:sp>
        <p:nvSpPr>
          <p:cNvPr id="148" name="Google Shape;148;p22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/>
          <p:nvPr/>
        </p:nvSpPr>
        <p:spPr>
          <a:xfrm>
            <a:off x="3324300" y="2221375"/>
            <a:ext cx="4410600" cy="510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54224" y="144275"/>
            <a:ext cx="2102078" cy="199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/>
        </p:nvSpPr>
        <p:spPr>
          <a:xfrm>
            <a:off x="1332625" y="7620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</a:rPr>
              <a:t>1. Load the Data</a:t>
            </a:r>
            <a:endParaRPr b="1" sz="1500"/>
          </a:p>
        </p:txBody>
      </p:sp>
      <p:sp>
        <p:nvSpPr>
          <p:cNvPr id="157" name="Google Shape;157;p2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2625" y="749225"/>
            <a:ext cx="3400525" cy="1231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749226"/>
            <a:ext cx="4270050" cy="382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/>
        </p:nvSpPr>
        <p:spPr>
          <a:xfrm>
            <a:off x="1332625" y="76200"/>
            <a:ext cx="520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2. Create the model 3. </a:t>
            </a:r>
            <a:r>
              <a:rPr b="1" lang="ko">
                <a:solidFill>
                  <a:schemeClr val="dk1"/>
                </a:solidFill>
              </a:rPr>
              <a:t>Compile the Model</a:t>
            </a:r>
            <a:endParaRPr b="1"/>
          </a:p>
        </p:txBody>
      </p:sp>
      <p:sp>
        <p:nvSpPr>
          <p:cNvPr id="166" name="Google Shape;166;p2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5600" y="634653"/>
            <a:ext cx="6555100" cy="41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64900" y="2544025"/>
            <a:ext cx="4960974" cy="223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/>
        </p:nvSpPr>
        <p:spPr>
          <a:xfrm>
            <a:off x="1332625" y="76200"/>
            <a:ext cx="520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4. Train the Model </a:t>
            </a:r>
            <a:endParaRPr b="1"/>
          </a:p>
        </p:txBody>
      </p:sp>
      <p:sp>
        <p:nvSpPr>
          <p:cNvPr id="175" name="Google Shape;175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0625" y="1078975"/>
            <a:ext cx="7362825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3" name="Google Shape;183;p2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4" name="Google Shape;18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/>
          <p:nvPr/>
        </p:nvSpPr>
        <p:spPr>
          <a:xfrm>
            <a:off x="2203747" y="2142962"/>
            <a:ext cx="4979400" cy="8925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ko" sz="4000" u="none" cap="none" strike="noStrik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감사합니다!</a:t>
            </a:r>
            <a:endParaRPr b="0" i="0" sz="4000" u="none" cap="none" strike="noStrik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cap="flat" cmpd="sng" w="38100">
            <a:solidFill>
              <a:srgbClr val="19264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이곳에 만나서 찍은 사진을 넣어주세요.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(비대면일 경우엔 화면 캡쳐 이용)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얼굴이 나오게 찍어주셔야 합니다:D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" sz="2000" u="none" cap="none" strike="noStrik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b="0" i="0" sz="2000" u="none" cap="none" strike="noStrik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388375" y="1152846"/>
            <a:ext cx="2282100" cy="2954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" sz="2000" u="none" cap="none" strike="noStrike">
                <a:solidFill>
                  <a:srgbClr val="083C92"/>
                </a:solidFill>
                <a:latin typeface="Nanum Gothic"/>
                <a:ea typeface="Nanum Gothic"/>
                <a:cs typeface="Nanum Gothic"/>
                <a:sym typeface="Nanum Gothic"/>
              </a:rPr>
              <a:t>3.21 6:00 PM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" sz="2000" u="none" cap="none" strike="noStrike">
                <a:solidFill>
                  <a:srgbClr val="083C92"/>
                </a:solidFill>
                <a:latin typeface="Nanum Gothic"/>
                <a:ea typeface="Nanum Gothic"/>
                <a:cs typeface="Nanum Gothic"/>
                <a:sym typeface="Nanum Gothic"/>
              </a:rPr>
              <a:t>1주차 스터디</a:t>
            </a:r>
            <a:endParaRPr b="1" i="0" sz="2000" u="none" cap="none" strike="noStrike">
              <a:solidFill>
                <a:srgbClr val="083C92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스터디원 : 최서희</a:t>
            </a:r>
            <a:endParaRPr b="0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스터디원 : 박상우</a:t>
            </a:r>
            <a:endParaRPr b="0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스터디원 : 정재희</a:t>
            </a:r>
            <a:endParaRPr b="0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6425" y="1303638"/>
            <a:ext cx="4493257" cy="337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" name="Google Shape;74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ko" sz="2000" u="none" cap="none" strike="noStrik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</a:t>
            </a: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내용</a:t>
            </a:r>
            <a:endParaRPr b="0" i="0" sz="2000" u="none" cap="none" strike="noStrik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06475" y="1405698"/>
            <a:ext cx="3420426" cy="233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3500" y="1641600"/>
            <a:ext cx="3720575" cy="1860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" name="Google Shape;84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5" name="Google Shape;8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1420850" y="295000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3.28</a:t>
            </a:r>
            <a:r>
              <a:rPr i="0" lang="ko" sz="2000" u="none" cap="none" strike="noStrik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스터디 내용</a:t>
            </a:r>
            <a:endParaRPr i="0" sz="2000" u="none" cap="none" strike="noStrik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1810800" y="1099313"/>
            <a:ext cx="3000000" cy="21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700">
                <a:solidFill>
                  <a:schemeClr val="dk1"/>
                </a:solidFill>
              </a:rPr>
              <a:t>코로나 데이터 시각화 AI 경진대회</a:t>
            </a:r>
            <a:endParaRPr b="1" sz="2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2222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 b="1" sz="2700">
              <a:solidFill>
                <a:srgbClr val="202124"/>
              </a:solidFill>
              <a:highlight>
                <a:srgbClr val="FFFFFF"/>
              </a:highlight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1675" y="2732300"/>
            <a:ext cx="3670011" cy="17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4" name="Google Shape;94;p1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1420850" y="295000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3.28</a:t>
            </a:r>
            <a:r>
              <a:rPr i="0" lang="ko" sz="2000" u="none" cap="none" strike="noStrik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스터디 내용</a:t>
            </a:r>
            <a:endParaRPr i="0" sz="2000" u="none" cap="none" strike="noStrik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1493275" y="840000"/>
            <a:ext cx="290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rgbClr val="0000FF"/>
                </a:solidFill>
              </a:rPr>
              <a:t>Folium 라이브러리</a:t>
            </a:r>
            <a:endParaRPr b="1" sz="1600">
              <a:solidFill>
                <a:srgbClr val="0000FF"/>
              </a:solidFill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3925" y="2048175"/>
            <a:ext cx="5359199" cy="258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5">
            <a:alphaModFix/>
          </a:blip>
          <a:srcRect b="0" l="26865" r="20538" t="0"/>
          <a:stretch/>
        </p:blipFill>
        <p:spPr>
          <a:xfrm>
            <a:off x="6127650" y="212050"/>
            <a:ext cx="2850424" cy="35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5" name="Google Shape;105;p1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6" name="Google Shape;10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1420850" y="295000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3.28</a:t>
            </a:r>
            <a:r>
              <a:rPr i="0" lang="ko" sz="2000" u="none" cap="none" strike="noStrik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스터디 내용</a:t>
            </a:r>
            <a:endParaRPr i="0" sz="2000" u="none" cap="none" strike="noStrik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1493275" y="840000"/>
            <a:ext cx="290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rgbClr val="0000FF"/>
                </a:solidFill>
              </a:rPr>
              <a:t>Folium 라이브러리</a:t>
            </a:r>
            <a:endParaRPr b="1" sz="1600">
              <a:solidFill>
                <a:srgbClr val="0000FF"/>
              </a:solidFill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3500" y="1323500"/>
            <a:ext cx="7658102" cy="2678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1525" y="2677196"/>
            <a:ext cx="2691400" cy="261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6" name="Google Shape;116;p1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7" name="Google Shape;11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/>
        </p:nvSpPr>
        <p:spPr>
          <a:xfrm>
            <a:off x="1420850" y="295000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3.28</a:t>
            </a:r>
            <a:r>
              <a:rPr i="0" lang="ko" sz="2000" u="none" cap="none" strike="noStrik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스터디 내용</a:t>
            </a:r>
            <a:endParaRPr i="0" sz="2000" u="none" cap="none" strike="noStrik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1810800" y="1099313"/>
            <a:ext cx="3000000" cy="21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700">
                <a:solidFill>
                  <a:schemeClr val="dk1"/>
                </a:solidFill>
              </a:rPr>
              <a:t>코로나 데이터 시각화 AI 경진대회</a:t>
            </a:r>
            <a:endParaRPr b="1" sz="2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2222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 b="1" sz="2700">
              <a:solidFill>
                <a:srgbClr val="202124"/>
              </a:solidFill>
              <a:highlight>
                <a:srgbClr val="FFFFFF"/>
              </a:highlight>
            </a:endParaRPr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1675" y="2732300"/>
            <a:ext cx="3670011" cy="17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" name="Google Shape;126;p2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4.4</a:t>
            </a:r>
            <a:r>
              <a:rPr b="0" i="0" lang="ko" sz="2000" u="none" cap="none" strike="noStrike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스터디 내용</a:t>
            </a:r>
            <a:endParaRPr b="0" i="0" sz="2000" u="none" cap="none" strike="noStrik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5440497" y="1254579"/>
            <a:ext cx="29064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083C92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0588" y="962100"/>
            <a:ext cx="2386225" cy="3528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 txBox="1"/>
          <p:nvPr/>
        </p:nvSpPr>
        <p:spPr>
          <a:xfrm>
            <a:off x="1810800" y="1157675"/>
            <a:ext cx="30000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2222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 sz="2700">
                <a:solidFill>
                  <a:srgbClr val="202124"/>
                </a:solidFill>
                <a:highlight>
                  <a:srgbClr val="FFFFFF"/>
                </a:highlight>
              </a:rPr>
              <a:t>Chest X-Ray Images (Pneumonia)</a:t>
            </a:r>
            <a:endParaRPr b="1" sz="2700">
              <a:solidFill>
                <a:srgbClr val="202124"/>
              </a:solidFill>
              <a:highlight>
                <a:srgbClr val="FFFFFF"/>
              </a:highlight>
            </a:endParaRPr>
          </a:p>
        </p:txBody>
      </p:sp>
      <p:pic>
        <p:nvPicPr>
          <p:cNvPr id="132" name="Google Shape;132;p20"/>
          <p:cNvPicPr preferRelativeResize="0"/>
          <p:nvPr/>
        </p:nvPicPr>
        <p:blipFill rotWithShape="1">
          <a:blip r:embed="rId5">
            <a:alphaModFix/>
          </a:blip>
          <a:srcRect b="0" l="19460" r="12088" t="0"/>
          <a:stretch/>
        </p:blipFill>
        <p:spPr>
          <a:xfrm>
            <a:off x="1863000" y="2888675"/>
            <a:ext cx="3155701" cy="113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/>
        </p:nvSpPr>
        <p:spPr>
          <a:xfrm>
            <a:off x="1408975" y="1357425"/>
            <a:ext cx="47169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1. Load the Data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2. Create the Model 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3. Compile the Model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4. Train the Model 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5. Evaluate the Model</a:t>
            </a:r>
            <a:endParaRPr sz="2500"/>
          </a:p>
        </p:txBody>
      </p:sp>
      <p:sp>
        <p:nvSpPr>
          <p:cNvPr id="138" name="Google Shape;138;p21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Keras work flow</a:t>
            </a:r>
            <a:endParaRPr b="0" i="0" sz="2000" u="none" cap="none" strike="noStrike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